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19" r:id="rId36"/>
    <p:sldId id="320" r:id="rId37"/>
    <p:sldId id="32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1E1"/>
    <a:srgbClr val="1883DF"/>
    <a:srgbClr val="65ADE9"/>
    <a:srgbClr val="50A2E6"/>
    <a:srgbClr val="7FBBED"/>
    <a:srgbClr val="99C9F1"/>
    <a:srgbClr val="B2D6F4"/>
    <a:srgbClr val="0076DA"/>
    <a:srgbClr val="39AEB5"/>
    <a:srgbClr val="5A6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57" d="100"/>
          <a:sy n="57" d="100"/>
        </p:scale>
        <p:origin x="53" y="307"/>
      </p:cViewPr>
      <p:guideLst>
        <p:guide orient="horz" pos="2283"/>
        <p:guide pos="3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26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76F4-1349-45C3-B50F-B962F208AB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6E1E-E219-46BC-877E-FD92BFB8D8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xd\Desktop\图片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4000" cy="4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0639196" y="4737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阶段名称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未标题-1-恢复的_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715" y="620688"/>
            <a:ext cx="324485" cy="384810"/>
          </a:xfrm>
          <a:prstGeom prst="rect">
            <a:avLst/>
          </a:prstGeom>
        </p:spPr>
      </p:pic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742599" y="597260"/>
            <a:ext cx="4386067" cy="456882"/>
          </a:xfrm>
        </p:spPr>
        <p:txBody>
          <a:bodyPr>
            <a:noAutofit/>
          </a:bodyPr>
          <a:lstStyle>
            <a:lvl1pPr>
              <a:defRPr sz="2400">
                <a:solidFill>
                  <a:srgbClr val="1883D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42"/>
            <a:ext cx="10515600" cy="1325625"/>
          </a:xfrm>
          <a:prstGeom prst="rect">
            <a:avLst/>
          </a:prstGeom>
        </p:spPr>
        <p:txBody>
          <a:bodyPr lIns="91472" tIns="45736" rIns="91472" bIns="45736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710"/>
            <a:ext cx="10515600" cy="4351540"/>
          </a:xfrm>
          <a:prstGeom prst="rect">
            <a:avLst/>
          </a:prstGeom>
        </p:spPr>
        <p:txBody>
          <a:bodyPr lIns="91472" tIns="45736" rIns="91472" bIns="45736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199" y="6356645"/>
            <a:ext cx="2743200" cy="365142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1" y="6356645"/>
            <a:ext cx="4114800" cy="365142"/>
          </a:xfrm>
          <a:prstGeom prst="rect">
            <a:avLst/>
          </a:prstGeom>
        </p:spPr>
        <p:txBody>
          <a:bodyPr lIns="91472" tIns="45736" rIns="91472" bIns="45736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645"/>
            <a:ext cx="2743200" cy="365142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676F4-1349-45C3-B50F-B962F208AB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56E1E-E219-46BC-877E-FD92BFB8D8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oleObject" Target="../embeddings/oleObject1.bin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3.png"/><Relationship Id="rId7" Type="http://schemas.openxmlformats.org/officeDocument/2006/relationships/oleObject" Target="../embeddings/oleObject4.bin"/><Relationship Id="rId6" Type="http://schemas.openxmlformats.org/officeDocument/2006/relationships/image" Target="../media/image22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oleObject" Target="../embeddings/oleObject2.bin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6.png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25.png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24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598969553             _1"/>
          <p:cNvSpPr txBox="1"/>
          <p:nvPr/>
        </p:nvSpPr>
        <p:spPr>
          <a:xfrm>
            <a:off x="589915" y="2365375"/>
            <a:ext cx="4885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0076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专题七</a:t>
            </a:r>
            <a:endParaRPr lang="en-US" altLang="zh-CN" sz="4000" b="1" dirty="0">
              <a:solidFill>
                <a:srgbClr val="0076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6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项目案例：六人行网站</a:t>
            </a:r>
            <a:endParaRPr lang="zh-CN" altLang="en-US" sz="3600" b="1" dirty="0">
              <a:solidFill>
                <a:srgbClr val="0076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0076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原创设计师QQ598969553             _7"/>
          <p:cNvSpPr/>
          <p:nvPr/>
        </p:nvSpPr>
        <p:spPr>
          <a:xfrm>
            <a:off x="9575642" y="0"/>
            <a:ext cx="2180018" cy="1631588"/>
          </a:xfrm>
          <a:custGeom>
            <a:avLst/>
            <a:gdLst>
              <a:gd name="connsiteX0" fmla="*/ 1849729 w 2461149"/>
              <a:gd name="connsiteY0" fmla="*/ 0 h 1841994"/>
              <a:gd name="connsiteX1" fmla="*/ 2461149 w 2461149"/>
              <a:gd name="connsiteY1" fmla="*/ 611420 h 1841994"/>
              <a:gd name="connsiteX2" fmla="*/ 1230575 w 2461149"/>
              <a:gd name="connsiteY2" fmla="*/ 1841994 h 1841994"/>
              <a:gd name="connsiteX3" fmla="*/ 0 w 2461149"/>
              <a:gd name="connsiteY3" fmla="*/ 611420 h 1841994"/>
              <a:gd name="connsiteX4" fmla="*/ 611419 w 2461149"/>
              <a:gd name="connsiteY4" fmla="*/ 1 h 1841994"/>
              <a:gd name="connsiteX5" fmla="*/ 1849729 w 2461149"/>
              <a:gd name="connsiteY5" fmla="*/ 0 h 184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1149" h="1841994">
                <a:moveTo>
                  <a:pt x="1849729" y="0"/>
                </a:moveTo>
                <a:lnTo>
                  <a:pt x="2461149" y="611420"/>
                </a:lnTo>
                <a:lnTo>
                  <a:pt x="1230575" y="1841994"/>
                </a:lnTo>
                <a:lnTo>
                  <a:pt x="0" y="611420"/>
                </a:lnTo>
                <a:lnTo>
                  <a:pt x="611419" y="1"/>
                </a:lnTo>
                <a:lnTo>
                  <a:pt x="1849729" y="0"/>
                </a:lnTo>
                <a:close/>
              </a:path>
            </a:pathLst>
          </a:custGeom>
          <a:solidFill>
            <a:srgbClr val="329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" name="Picture 7" descr="C:\Users\jxd\Desktop\金现代 金码logo（正式版）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1" y="170032"/>
            <a:ext cx="2062947" cy="85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原创设计师QQ598969553             _8"/>
          <p:cNvSpPr/>
          <p:nvPr/>
        </p:nvSpPr>
        <p:spPr>
          <a:xfrm>
            <a:off x="5766045" y="441354"/>
            <a:ext cx="2517868" cy="2517868"/>
          </a:xfrm>
          <a:custGeom>
            <a:avLst/>
            <a:gdLst>
              <a:gd name="connsiteX0" fmla="*/ 1231927 w 2463854"/>
              <a:gd name="connsiteY0" fmla="*/ 0 h 2463854"/>
              <a:gd name="connsiteX1" fmla="*/ 2463854 w 2463854"/>
              <a:gd name="connsiteY1" fmla="*/ 1231927 h 2463854"/>
              <a:gd name="connsiteX2" fmla="*/ 1231927 w 2463854"/>
              <a:gd name="connsiteY2" fmla="*/ 2463854 h 2463854"/>
              <a:gd name="connsiteX3" fmla="*/ 0 w 2463854"/>
              <a:gd name="connsiteY3" fmla="*/ 1231927 h 2463854"/>
              <a:gd name="connsiteX4" fmla="*/ 1231927 w 2463854"/>
              <a:gd name="connsiteY4" fmla="*/ 0 h 246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854" h="2463854">
                <a:moveTo>
                  <a:pt x="1231927" y="0"/>
                </a:moveTo>
                <a:lnTo>
                  <a:pt x="2463854" y="1231927"/>
                </a:lnTo>
                <a:lnTo>
                  <a:pt x="1231927" y="2463854"/>
                </a:lnTo>
                <a:lnTo>
                  <a:pt x="0" y="1231927"/>
                </a:lnTo>
                <a:lnTo>
                  <a:pt x="1231927" y="0"/>
                </a:lnTo>
                <a:close/>
              </a:path>
            </a:pathLst>
          </a:custGeom>
          <a:solidFill>
            <a:srgbClr val="007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原创设计师QQ598969553             _10"/>
          <p:cNvSpPr/>
          <p:nvPr/>
        </p:nvSpPr>
        <p:spPr>
          <a:xfrm>
            <a:off x="6603740" y="4138731"/>
            <a:ext cx="2828184" cy="2777277"/>
          </a:xfrm>
          <a:custGeom>
            <a:avLst/>
            <a:gdLst>
              <a:gd name="connsiteX0" fmla="*/ 1231927 w 2463854"/>
              <a:gd name="connsiteY0" fmla="*/ 0 h 2419505"/>
              <a:gd name="connsiteX1" fmla="*/ 2463854 w 2463854"/>
              <a:gd name="connsiteY1" fmla="*/ 1231927 h 2419505"/>
              <a:gd name="connsiteX2" fmla="*/ 1276277 w 2463854"/>
              <a:gd name="connsiteY2" fmla="*/ 2419505 h 2419505"/>
              <a:gd name="connsiteX3" fmla="*/ 1187578 w 2463854"/>
              <a:gd name="connsiteY3" fmla="*/ 2419505 h 2419505"/>
              <a:gd name="connsiteX4" fmla="*/ 0 w 2463854"/>
              <a:gd name="connsiteY4" fmla="*/ 1231927 h 2419505"/>
              <a:gd name="connsiteX5" fmla="*/ 1231927 w 2463854"/>
              <a:gd name="connsiteY5" fmla="*/ 0 h 241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54" h="2419505">
                <a:moveTo>
                  <a:pt x="1231927" y="0"/>
                </a:moveTo>
                <a:lnTo>
                  <a:pt x="2463854" y="1231927"/>
                </a:lnTo>
                <a:lnTo>
                  <a:pt x="1276277" y="2419505"/>
                </a:lnTo>
                <a:lnTo>
                  <a:pt x="1187578" y="2419505"/>
                </a:lnTo>
                <a:lnTo>
                  <a:pt x="0" y="1231927"/>
                </a:lnTo>
                <a:lnTo>
                  <a:pt x="1231927" y="0"/>
                </a:lnTo>
                <a:close/>
              </a:path>
            </a:pathLst>
          </a:custGeom>
          <a:solidFill>
            <a:srgbClr val="4C9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4" y="4642161"/>
            <a:ext cx="4392118" cy="22198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308" y="606286"/>
            <a:ext cx="4871632" cy="486554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任务描述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15697" y="1276350"/>
            <a:ext cx="7408863" cy="345122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系统概述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74320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六人行网站是目前人气较旺的网络交友平台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74320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模拟制作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个网页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活动页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据点页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注册页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系统角色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74320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网站开发人员、浏览者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104" y="2001837"/>
            <a:ext cx="4681538" cy="3746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867" y="922337"/>
            <a:ext cx="3101975" cy="51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92" y="777875"/>
            <a:ext cx="2559050" cy="5513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129" y="2217737"/>
            <a:ext cx="4524375" cy="356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问题分析</a:t>
            </a:r>
            <a:r>
              <a:rPr lang="en-US" altLang="zh-CN" dirty="0"/>
              <a:t>1</a:t>
            </a:r>
            <a:r>
              <a:rPr lang="zh-CN" altLang="en-US" dirty="0"/>
              <a:t>：网站制作步骤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87618" y="1518492"/>
            <a:ext cx="7408862" cy="415616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Dreamweaver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创建站点、公用文件夹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images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制作首页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创建网站所有页面共用的全局样式</a:t>
            </a: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global.css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细节风格</a:t>
            </a: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detail.css</a:t>
            </a:r>
            <a:endParaRPr lang="fr-FR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并绑定页面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&lt;link /&gt;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标签引用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样式文件</a:t>
            </a: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global.css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detail.css</a:t>
            </a:r>
            <a:endParaRPr lang="fr-FR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创建页面的顶部、底部模板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应用模板实现多个页面，包括布局实现、涉及的样式实现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页面的兼容性测试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74320">
              <a:defRPr/>
            </a:pPr>
            <a:endParaRPr lang="en-US" altLang="zh-CN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599" y="597260"/>
            <a:ext cx="4824483" cy="456882"/>
          </a:xfrm>
        </p:spPr>
        <p:txBody>
          <a:bodyPr/>
          <a:lstStyle/>
          <a:p>
            <a:r>
              <a:rPr lang="zh-CN" altLang="en-US" dirty="0"/>
              <a:t>问题分析</a:t>
            </a:r>
            <a:r>
              <a:rPr lang="en-US" altLang="zh-CN" dirty="0"/>
              <a:t>2</a:t>
            </a:r>
            <a:r>
              <a:rPr lang="zh-CN" altLang="en-US" dirty="0"/>
              <a:t>：实现页面的整体布局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51467" y="1895008"/>
            <a:ext cx="7408862" cy="3451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个页面均为多行多列的布局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页面整体布局的实现步骤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根据效果图划分区块，编写</a:t>
            </a: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页面结构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创建各区块的布局样式</a:t>
            </a: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layout.css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&lt;link /&gt;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绑定页面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599" y="597260"/>
            <a:ext cx="5026189" cy="456882"/>
          </a:xfrm>
        </p:spPr>
        <p:txBody>
          <a:bodyPr/>
          <a:lstStyle/>
          <a:p>
            <a:r>
              <a:rPr lang="zh-CN" altLang="en-US" dirty="0"/>
              <a:t>难点分析</a:t>
            </a:r>
            <a:r>
              <a:rPr lang="en-US" altLang="zh-CN" dirty="0"/>
              <a:t>1</a:t>
            </a:r>
            <a:r>
              <a:rPr lang="zh-CN" altLang="en-US" dirty="0"/>
              <a:t>：典型</a:t>
            </a:r>
            <a:r>
              <a:rPr lang="zh-CN" altLang="fr-FR" dirty="0"/>
              <a:t>局部布局结构</a:t>
            </a:r>
            <a:r>
              <a:rPr lang="fr-FR" altLang="zh-CN" dirty="0"/>
              <a:t>4-1 </a:t>
            </a:r>
            <a:endParaRPr lang="zh-CN" altLang="en-US" dirty="0"/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1383553" y="1956455"/>
            <a:ext cx="7918450" cy="3482975"/>
          </a:xfrm>
          <a:prstGeom prst="roundRect">
            <a:avLst>
              <a:gd name="adj" fmla="val 432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&lt;h1&gt;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参加丰富的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&lt;span&gt;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&lt;/span&gt;&lt;/h1&gt;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&lt;dl&gt;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&lt;dt&gt;&lt;img src="images/act1.gif" alt="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1" /&gt;&lt;/dt&gt;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&lt;dd&gt;[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&lt;a href="#"&gt;11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号婚恋心理工作坊（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&lt;/a&gt;&lt;/dd&gt;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&lt;dd&gt;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&lt;p&gt;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活动介绍婚恋心理工作坊：单身人士进入婚恋关系的十大障碍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&lt;/p&gt;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&lt;/dd&gt;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&lt;/dl&gt;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… …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&lt;/div&gt;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312115" y="1254967"/>
            <a:ext cx="7931150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div-dl-dt-dd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416" y="1967567"/>
            <a:ext cx="33591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6996953" y="5269567"/>
            <a:ext cx="2376488" cy="1021556"/>
          </a:xfrm>
          <a:prstGeom prst="wedgeRoundRectCallout">
            <a:avLst>
              <a:gd name="adj1" fmla="val -23681"/>
              <a:gd name="adj2" fmla="val -6891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此区域的布局主要在实现浮动与填充属性时使用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599" y="597260"/>
            <a:ext cx="5348919" cy="456882"/>
          </a:xfrm>
        </p:spPr>
        <p:txBody>
          <a:bodyPr/>
          <a:lstStyle/>
          <a:p>
            <a:r>
              <a:rPr lang="zh-CN" altLang="en-US" dirty="0"/>
              <a:t>难点分析</a:t>
            </a:r>
            <a:r>
              <a:rPr lang="en-US" altLang="zh-CN" dirty="0"/>
              <a:t>1</a:t>
            </a:r>
            <a:r>
              <a:rPr lang="zh-CN" altLang="en-US" dirty="0"/>
              <a:t>：典型</a:t>
            </a:r>
            <a:r>
              <a:rPr lang="zh-CN" altLang="fr-FR" dirty="0"/>
              <a:t>局部布局结构</a:t>
            </a:r>
            <a:r>
              <a:rPr lang="fr-FR" altLang="zh-CN" dirty="0"/>
              <a:t>4-2 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86248" y="1277491"/>
            <a:ext cx="7931150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如何实现页面的效果？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36" y="1799385"/>
            <a:ext cx="4392612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 descr="问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73" y="1098944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分析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3" y="5551080"/>
            <a:ext cx="74612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430711" y="5680104"/>
            <a:ext cx="7272338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algn="l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结构实现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1430711" y="1832722"/>
            <a:ext cx="1836737" cy="408623"/>
          </a:xfrm>
          <a:prstGeom prst="wedgeRoundRectCallout">
            <a:avLst>
              <a:gd name="adj1" fmla="val 65472"/>
              <a:gd name="adj2" fmla="val -3326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h1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1286248" y="2774110"/>
            <a:ext cx="1836738" cy="1328023"/>
          </a:xfrm>
          <a:prstGeom prst="wedgeRoundRectCallout">
            <a:avLst>
              <a:gd name="adj1" fmla="val 71694"/>
              <a:gd name="adj2" fmla="val -8316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整个圆角矩形，典型的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结构，含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&lt;li&gt;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7912473" y="1510460"/>
            <a:ext cx="1836738" cy="715089"/>
          </a:xfrm>
          <a:prstGeom prst="wedgeRoundRectCallout">
            <a:avLst>
              <a:gd name="adj1" fmla="val -66333"/>
              <a:gd name="adj2" fmla="val 5022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多块类似结构左浮动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>
            <a:off x="8128373" y="2507410"/>
            <a:ext cx="1836738" cy="1021556"/>
          </a:xfrm>
          <a:prstGeom prst="wedgeRoundRectCallout">
            <a:avLst>
              <a:gd name="adj1" fmla="val -76014"/>
              <a:gd name="adj2" fmla="val -2482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个绝对定位；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滤镜黑色背景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>
            <a:off x="5751886" y="2950322"/>
            <a:ext cx="1836737" cy="408623"/>
          </a:xfrm>
          <a:prstGeom prst="wedgeRoundRectCallout">
            <a:avLst>
              <a:gd name="adj1" fmla="val -65644"/>
              <a:gd name="adj2" fmla="val 3406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左浮动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5967786" y="3947272"/>
            <a:ext cx="1836737" cy="408623"/>
          </a:xfrm>
          <a:prstGeom prst="wedgeRoundRectCallout">
            <a:avLst>
              <a:gd name="adj1" fmla="val -69792"/>
              <a:gd name="adj2" fmla="val -5199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1px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虚线上边框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599" y="597260"/>
            <a:ext cx="5026189" cy="456882"/>
          </a:xfrm>
        </p:spPr>
        <p:txBody>
          <a:bodyPr/>
          <a:lstStyle/>
          <a:p>
            <a:r>
              <a:rPr lang="zh-CN" altLang="en-US" dirty="0"/>
              <a:t>难点分析</a:t>
            </a:r>
            <a:r>
              <a:rPr lang="en-US" altLang="zh-CN" dirty="0"/>
              <a:t>1</a:t>
            </a:r>
            <a:r>
              <a:rPr lang="zh-CN" altLang="en-US" dirty="0"/>
              <a:t>：典型</a:t>
            </a:r>
            <a:r>
              <a:rPr lang="zh-CN" altLang="fr-FR" dirty="0"/>
              <a:t>局部布局结构</a:t>
            </a:r>
            <a:r>
              <a:rPr lang="fr-FR" altLang="zh-CN" dirty="0"/>
              <a:t>4-3 </a:t>
            </a:r>
            <a:endParaRPr lang="zh-CN" altLang="en-US" dirty="0"/>
          </a:p>
        </p:txBody>
      </p:sp>
      <p:sp>
        <p:nvSpPr>
          <p:cNvPr id="3" name="AutoShape 2"/>
          <p:cNvSpPr>
            <a:spLocks noChangeArrowheads="1"/>
          </p:cNvSpPr>
          <p:nvPr/>
        </p:nvSpPr>
        <p:spPr bwMode="auto">
          <a:xfrm>
            <a:off x="1819881" y="1974239"/>
            <a:ext cx="7861300" cy="1228725"/>
          </a:xfrm>
          <a:prstGeom prst="roundRect">
            <a:avLst>
              <a:gd name="adj" fmla="val 432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&lt;h1&gt;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都市生活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&lt;/h1&gt;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&lt;div&gt;&lt;!-- 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圆角矩形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 --&gt;&lt;/div&gt;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&lt;/div&gt;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623031" y="1038599"/>
            <a:ext cx="7931150" cy="5235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外层结构 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fr-FR" altLang="zh-CN" dirty="0"/>
          </a:p>
          <a:p>
            <a:pPr lvl="1"/>
            <a:endParaRPr lang="fr-FR" altLang="zh-CN" dirty="0"/>
          </a:p>
          <a:p>
            <a:pPr lvl="1"/>
            <a:endParaRPr lang="fr-FR" altLang="zh-CN" dirty="0"/>
          </a:p>
          <a:p>
            <a:pPr lvl="1">
              <a:spcBef>
                <a:spcPts val="2200"/>
              </a:spcBef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圆角矩形结构 </a:t>
            </a:r>
            <a:endParaRPr lang="fr-FR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1819881" y="3630987"/>
            <a:ext cx="7897813" cy="2638425"/>
          </a:xfrm>
          <a:prstGeom prst="roundRect">
            <a:avLst>
              <a:gd name="adj" fmla="val 432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 class="round"&gt;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&lt;ul class="list"&gt; &lt;!-- 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主内容，含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 --&gt;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&lt;li&gt;&lt;img src=""  alt="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活动大图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 /&gt;&lt;/li&gt;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&lt;li&gt;&lt;!-- 50%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滤镜，绝对定位叠加在大图上的黑色背景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--&gt;&lt;/li&gt;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&lt;li&gt;&lt;!-- 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绝对定位在黑色背景上的白色文字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--&gt;&lt;/li&gt;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… …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&lt;/ul&gt;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&lt;ul class="end"&gt;&lt;p&gt;&amp;nbsp;&lt;/p&gt;&lt;/ul&gt;&lt;!-- 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圆角矩形下方 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&lt;/div&gt;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6879244" y="2973762"/>
            <a:ext cx="2376487" cy="1021556"/>
          </a:xfrm>
          <a:prstGeom prst="wedgeRoundRectCallout">
            <a:avLst>
              <a:gd name="adj1" fmla="val -63426"/>
              <a:gd name="adj2" fmla="val 6714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此区域的布局主要用于实现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可重复的相同结构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599" y="597260"/>
            <a:ext cx="5039636" cy="456882"/>
          </a:xfrm>
        </p:spPr>
        <p:txBody>
          <a:bodyPr/>
          <a:lstStyle/>
          <a:p>
            <a:r>
              <a:rPr lang="zh-CN" altLang="en-US" dirty="0"/>
              <a:t>难点分析</a:t>
            </a:r>
            <a:r>
              <a:rPr lang="en-US" altLang="zh-CN" dirty="0"/>
              <a:t>1</a:t>
            </a:r>
            <a:r>
              <a:rPr lang="zh-CN" altLang="en-US" dirty="0"/>
              <a:t>：典型</a:t>
            </a:r>
            <a:r>
              <a:rPr lang="zh-CN" altLang="fr-FR" dirty="0"/>
              <a:t>局部布局结构</a:t>
            </a:r>
            <a:r>
              <a:rPr lang="fr-FR" altLang="zh-CN" dirty="0"/>
              <a:t>4-4 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475722" y="1331446"/>
            <a:ext cx="7931150" cy="4457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030384" y="4581525"/>
            <a:ext cx="2376488" cy="715089"/>
          </a:xfrm>
          <a:prstGeom prst="wedgeRoundRectCallout">
            <a:avLst>
              <a:gd name="adj1" fmla="val -69972"/>
              <a:gd name="adj2" fmla="val -8661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此区域的布局主要用于规范布局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109" y="1916113"/>
            <a:ext cx="3757613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难点分析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fr-FR" dirty="0"/>
              <a:t>背景修饰技巧</a:t>
            </a:r>
            <a:r>
              <a:rPr lang="fr-FR" altLang="zh-CN" dirty="0"/>
              <a:t>3-1 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401109" y="1138985"/>
            <a:ext cx="7931150" cy="1223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自适应高度的圆角矩形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972" y="1642222"/>
            <a:ext cx="34559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1109" y="3309096"/>
            <a:ext cx="793115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组织结构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Blip>
                <a:blip r:embed="rId2"/>
              </a:buBlip>
            </a:pP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621772" y="3879010"/>
            <a:ext cx="7889875" cy="2355850"/>
          </a:xfrm>
          <a:prstGeom prst="roundRect">
            <a:avLst>
              <a:gd name="adj" fmla="val 432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 class="round"&gt;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&lt;ul class="list"&gt;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&lt;li&gt;&lt;a href="#"&gt;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羽毛球培训班报名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&lt;/a&gt;&lt;/li&gt;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&lt;li&gt;&lt;a href="#"&gt;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六人行免费口语辅导卡申请中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&lt;/a&gt;&lt;/li&gt;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&lt;li&gt;&lt;a href="#"&gt;“</a:t>
            </a: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户外”杂志半价征订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&lt;/a&gt;&lt;/li&gt;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&lt;/ul&gt;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&lt;ul class="end"&gt;&lt;p&gt;&amp;nbsp;&lt;/p&gt;&lt;/ul&gt;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&lt;/div&gt;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难点分析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fr-FR" dirty="0"/>
              <a:t>背景修饰技巧</a:t>
            </a:r>
            <a:r>
              <a:rPr lang="fr-FR" altLang="zh-CN" dirty="0"/>
              <a:t>3-2</a:t>
            </a:r>
            <a:endParaRPr lang="zh-CN" altLang="en-US" dirty="0"/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>
          <a:xfrm>
            <a:off x="1853173" y="2755620"/>
            <a:ext cx="7408862" cy="3451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CSS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1737285" y="1925357"/>
            <a:ext cx="7886700" cy="3591356"/>
          </a:xfrm>
          <a:prstGeom prst="roundRect">
            <a:avLst>
              <a:gd name="adj" fmla="val 432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.round{line-height:21px;background:url('../images/rounded-right.gif') 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fr-FR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right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no-repeat;width:195px;}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.list{padding:9px 9px 0px 9px;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background:url('../images/rounded-left.gif') top left no-repeat;}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.end{padding:0 0 0 9px;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background:url('../images/rounded-left.gif') bottom left no-repeat;}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.end p{line-height:9px;height:9px;margin-top:-9px;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padding:0 9px 9px 0;</a:t>
            </a:r>
            <a:endParaRPr lang="fr-FR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background:url('../images/rounded-right.gif') bottom right no-repeat;}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6561698" y="2501620"/>
            <a:ext cx="2736850" cy="408623"/>
          </a:xfrm>
          <a:prstGeom prst="wedgeRoundRectCallout">
            <a:avLst>
              <a:gd name="adj1" fmla="val -84051"/>
              <a:gd name="adj2" fmla="val -2968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背景偏移属性值“右上”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难点分析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fr-FR" dirty="0"/>
              <a:t>背景修饰技巧</a:t>
            </a:r>
            <a:r>
              <a:rPr lang="fr-FR" altLang="zh-CN" dirty="0"/>
              <a:t>3-3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71556" y="1634453"/>
            <a:ext cx="7408863" cy="3451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背景偏移量技术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19" y="2663732"/>
            <a:ext cx="7048500" cy="1703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298919" y="2087469"/>
            <a:ext cx="1619250" cy="715089"/>
          </a:xfrm>
          <a:prstGeom prst="wedgeRoundRectCallout">
            <a:avLst>
              <a:gd name="adj1" fmla="val -28630"/>
              <a:gd name="adj2" fmla="val 17150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活动分类中的标题背景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914400" y="3239994"/>
            <a:ext cx="1235169" cy="715089"/>
          </a:xfrm>
          <a:prstGeom prst="wedgeRoundRectCallout">
            <a:avLst>
              <a:gd name="adj1" fmla="val 116329"/>
              <a:gd name="adj2" fmla="val -881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选中菜单背景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138331" y="4535394"/>
            <a:ext cx="1438275" cy="715089"/>
          </a:xfrm>
          <a:prstGeom prst="wedgeRoundRectCallout">
            <a:avLst>
              <a:gd name="adj1" fmla="val 42713"/>
              <a:gd name="adj2" fmla="val -10469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活动展示的标题背景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4738781" y="4319494"/>
            <a:ext cx="1619250" cy="715089"/>
          </a:xfrm>
          <a:prstGeom prst="wedgeRoundRectCallout">
            <a:avLst>
              <a:gd name="adj1" fmla="val -34116"/>
              <a:gd name="adj2" fmla="val -13238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活动展示顶部排序背景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6396131" y="3455894"/>
            <a:ext cx="1619250" cy="715089"/>
          </a:xfrm>
          <a:prstGeom prst="wedgeRoundRectCallout">
            <a:avLst>
              <a:gd name="adj1" fmla="val -74903"/>
              <a:gd name="adj2" fmla="val -1704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活动展示顶部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训练的技能点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424235" y="1733644"/>
            <a:ext cx="7408862" cy="3451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DIV+CSS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实现整体布局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DIV+CSS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实现典型的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种局部结构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使用绝对定位和</a:t>
            </a:r>
            <a:r>
              <a:rPr lang="zh-CN" altLang="fr-FR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滤镜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特效</a:t>
            </a:r>
            <a:endParaRPr lang="zh-CN" altLang="fr-FR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fr-F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fr-FR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实现页面的美化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开发计划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424235" y="1679855"/>
            <a:ext cx="7408862" cy="3451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：登录网站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：发布或参与活动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：参与或发布据点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：注册会员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1</a:t>
            </a:r>
            <a:r>
              <a:rPr lang="zh-CN" altLang="en-US" dirty="0"/>
              <a:t>：登录网站</a:t>
            </a:r>
            <a:r>
              <a:rPr lang="en-US" altLang="zh-CN" dirty="0"/>
              <a:t>4-1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74644" y="1016561"/>
            <a:ext cx="7931150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实现功能有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、菜单及搜索条件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底部版权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热门活动与热门据点版块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邻居版块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登录版块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思路分析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实现整体布局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实现页面顶部、底部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实现热门活动和邻居版块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实现登录版块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757" y="2488174"/>
            <a:ext cx="4319587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9113744" y="2775511"/>
            <a:ext cx="827088" cy="408623"/>
          </a:xfrm>
          <a:prstGeom prst="wedgeRoundRectCallout">
            <a:avLst>
              <a:gd name="adj1" fmla="val -52306"/>
              <a:gd name="adj2" fmla="val 9462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9258207" y="3856599"/>
            <a:ext cx="827087" cy="408623"/>
          </a:xfrm>
          <a:prstGeom prst="wedgeRoundRectCallout">
            <a:avLst>
              <a:gd name="adj1" fmla="val -20056"/>
              <a:gd name="adj2" fmla="val 10719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邻居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6808694" y="3640699"/>
            <a:ext cx="1476375" cy="408623"/>
          </a:xfrm>
          <a:prstGeom prst="wedgeRoundRectCallout">
            <a:avLst>
              <a:gd name="adj1" fmla="val -9032"/>
              <a:gd name="adj2" fmla="val 12960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热门据点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4360769" y="3856599"/>
            <a:ext cx="1260475" cy="408623"/>
          </a:xfrm>
          <a:prstGeom prst="wedgeRoundRectCallout">
            <a:avLst>
              <a:gd name="adj1" fmla="val 68514"/>
              <a:gd name="adj2" fmla="val 2400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热门活动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>
            <a:off x="8969282" y="6088624"/>
            <a:ext cx="865187" cy="408623"/>
          </a:xfrm>
          <a:prstGeom prst="wedgeRoundRectCallout">
            <a:avLst>
              <a:gd name="adj1" fmla="val -34588"/>
              <a:gd name="adj2" fmla="val -9342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底部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177119" y="1983349"/>
            <a:ext cx="865188" cy="408623"/>
          </a:xfrm>
          <a:prstGeom prst="wedgeRoundRectCallout">
            <a:avLst>
              <a:gd name="adj1" fmla="val -9634"/>
              <a:gd name="adj2" fmla="val 9462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顶部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1</a:t>
            </a:r>
            <a:r>
              <a:rPr lang="zh-CN" altLang="en-US" dirty="0"/>
              <a:t>：登录网站</a:t>
            </a:r>
            <a:r>
              <a:rPr lang="en-US" altLang="zh-CN" dirty="0"/>
              <a:t>4-2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56603" y="1335928"/>
            <a:ext cx="7931150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难点提示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dl-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629709" y="2767853"/>
            <a:ext cx="8442138" cy="2917686"/>
          </a:xfrm>
          <a:prstGeom prst="roundRect">
            <a:avLst>
              <a:gd name="adj" fmla="val 432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&lt;h1&gt;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参加丰富的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&lt;span&gt;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&lt;/span&gt;&lt;/h1&gt;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&lt;dl&gt;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="images/act1.gif" alt="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1" /&gt;&lt;/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&gt;[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&lt;a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="#"&gt;11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号婚恋心理工作坊（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&lt;/a&gt;&lt;/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&lt;p&gt;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活动介绍婚恋心理工作坊：单身人士进入婚恋关系的十大障碍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...&lt;/p&gt;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&lt;/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&lt;/dl&gt;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&lt;/div&gt;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1</a:t>
            </a:r>
            <a:r>
              <a:rPr lang="zh-CN" altLang="en-US" dirty="0"/>
              <a:t>：登录网站</a:t>
            </a:r>
            <a:r>
              <a:rPr lang="en-US" altLang="zh-CN" dirty="0"/>
              <a:t>4-3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84413" y="1294648"/>
            <a:ext cx="7931150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实现整体布局实现           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制作模板                          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实现页面顶部                   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实现页面底部                   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实现热门活动和邻居版块 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实现登录版块                   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363913" y="5606298"/>
            <a:ext cx="5030787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完成时间：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1</a:t>
            </a:r>
            <a:r>
              <a:rPr lang="zh-CN" altLang="en-US" dirty="0"/>
              <a:t>：登录网站</a:t>
            </a:r>
            <a:r>
              <a:rPr lang="en-US" altLang="zh-CN" dirty="0"/>
              <a:t>4-4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83497" y="1286710"/>
            <a:ext cx="7931150" cy="5111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页面布局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页面样式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 bwMode="auto">
          <a:xfrm>
            <a:off x="2978897" y="3447298"/>
            <a:ext cx="4751388" cy="1898650"/>
            <a:chOff x="1338" y="2886"/>
            <a:chExt cx="2993" cy="775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338" y="3343"/>
              <a:ext cx="299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Font typeface="Wingdings" panose="05000000000000000000" pitchFamily="2" charset="2"/>
                <a:buChar char="n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互相验证完成的程序功能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spcBef>
                  <a:spcPct val="50000"/>
                </a:spcBef>
                <a:buFont typeface="Wingdings" panose="05000000000000000000" pitchFamily="2" charset="2"/>
                <a:buChar char="n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小组长检查本组完成情况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338" y="2886"/>
              <a:ext cx="2973" cy="41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C99FF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800080"/>
              </a:solidFill>
              <a:round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2</a:t>
            </a:r>
            <a:r>
              <a:rPr lang="zh-CN" altLang="en-US" dirty="0"/>
              <a:t>：登录网站</a:t>
            </a:r>
            <a:r>
              <a:rPr lang="en-US" altLang="zh-CN" dirty="0"/>
              <a:t>4-1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163091" y="1471145"/>
            <a:ext cx="7931150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顶部放置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，横幅广告和右侧热门信息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导航条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活动分类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活动日期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活动展示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底部版权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812" y="2183933"/>
            <a:ext cx="2786062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644312" y="1463208"/>
            <a:ext cx="1368425" cy="1021556"/>
          </a:xfrm>
          <a:prstGeom prst="wedgeRoundRectCallout">
            <a:avLst>
              <a:gd name="adj1" fmla="val -57657"/>
              <a:gd name="adj2" fmla="val 10416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实现后复用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次左浮动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2</a:t>
            </a:r>
            <a:r>
              <a:rPr lang="zh-CN" altLang="en-US" dirty="0"/>
              <a:t>：登录网站</a:t>
            </a:r>
            <a:r>
              <a:rPr lang="en-US" altLang="zh-CN" dirty="0"/>
              <a:t>4-2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37286" y="1054142"/>
            <a:ext cx="7931150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难点提示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使用圆角矩形实现热门活动展示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设置相对定位与绝对定位实现图片上方的效果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行出现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段文字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设左浮动和右浮动实现虚线下方的同行左右对齐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101384" y="3654425"/>
            <a:ext cx="8078787" cy="3482400"/>
          </a:xfrm>
          <a:prstGeom prst="roundRect">
            <a:avLst>
              <a:gd name="adj" fmla="val 4329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 class="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content_list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&lt;h1&gt;&lt;div&gt;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&amp;bull;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&lt;/div&gt;&lt;a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="#" class="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f_r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"&gt;&amp;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;&amp;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&lt;/a&gt;&lt;/h1&gt;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&lt;div class="round"&gt;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class="list"&gt;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&lt;li&gt;&lt;/li&gt;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… … &lt;!-- 12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&lt;li&gt;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class="end"&gt;&lt;p&gt;&amp;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nbsp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;&lt;/p&gt;&lt;/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&lt;/div&gt;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&lt;/div&gt;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2</a:t>
            </a:r>
            <a:r>
              <a:rPr lang="zh-CN" altLang="en-US" dirty="0"/>
              <a:t>：登录网站</a:t>
            </a:r>
            <a:r>
              <a:rPr lang="en-US" altLang="zh-CN" dirty="0"/>
              <a:t>4-3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929885" y="1393946"/>
            <a:ext cx="7408863" cy="3451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顶部放置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，横幅广告和右侧热门信息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导航条        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活动分类    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活动日期    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活动展示    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底部版权    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3402292" y="5940706"/>
            <a:ext cx="5030788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完成时间：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2</a:t>
            </a:r>
            <a:r>
              <a:rPr lang="zh-CN" altLang="en-US" dirty="0"/>
              <a:t>：登录网站</a:t>
            </a:r>
            <a:r>
              <a:rPr lang="en-US" altLang="zh-CN" dirty="0"/>
              <a:t>4-4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49028" y="1054142"/>
            <a:ext cx="7931150" cy="5111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分钟）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点击首页中导航条进入活动页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分钟）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导航条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分钟）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活动分类 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活动日期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活动展示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 bwMode="auto">
          <a:xfrm>
            <a:off x="4963927" y="3725143"/>
            <a:ext cx="4751387" cy="1898650"/>
            <a:chOff x="1338" y="2886"/>
            <a:chExt cx="2993" cy="775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338" y="3343"/>
              <a:ext cx="299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Font typeface="Wingdings" panose="05000000000000000000" pitchFamily="2" charset="2"/>
                <a:buChar char="n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互相验证完成的程序功能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spcBef>
                  <a:spcPct val="50000"/>
                </a:spcBef>
                <a:buFont typeface="Wingdings" panose="05000000000000000000" pitchFamily="2" charset="2"/>
                <a:buChar char="n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小组长检查本组完成情况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338" y="2886"/>
              <a:ext cx="2973" cy="41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C99FF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800080"/>
              </a:solidFill>
              <a:round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3</a:t>
            </a:r>
            <a:r>
              <a:rPr lang="zh-CN" altLang="en-US" dirty="0"/>
              <a:t>：参与或发布据点</a:t>
            </a:r>
            <a:r>
              <a:rPr lang="en-US" altLang="zh-CN" dirty="0"/>
              <a:t>3-1 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32417" y="1085197"/>
            <a:ext cx="7931150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制作据点页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67" y="916922"/>
            <a:ext cx="3810000" cy="5784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593229" y="1804334"/>
            <a:ext cx="1655763" cy="408623"/>
          </a:xfrm>
          <a:prstGeom prst="wedgeRoundRectCallout">
            <a:avLst>
              <a:gd name="adj1" fmla="val 35523"/>
              <a:gd name="adj2" fmla="val 22450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热门据点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184029" y="1577322"/>
            <a:ext cx="1225550" cy="715089"/>
          </a:xfrm>
          <a:prstGeom prst="wedgeRoundRectCallout">
            <a:avLst>
              <a:gd name="adj1" fmla="val 9583"/>
              <a:gd name="adj2" fmla="val 11063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创建据点按钮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9122242" y="2452034"/>
            <a:ext cx="1225550" cy="715089"/>
          </a:xfrm>
          <a:prstGeom prst="wedgeRoundRectCallout">
            <a:avLst>
              <a:gd name="adj1" fmla="val -61657"/>
              <a:gd name="adj2" fmla="val 4794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据点交易广场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9122242" y="3604559"/>
            <a:ext cx="1225550" cy="715089"/>
          </a:xfrm>
          <a:prstGeom prst="wedgeRoundRectCallout">
            <a:avLst>
              <a:gd name="adj1" fmla="val -62694"/>
              <a:gd name="adj2" fmla="val -3810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据点最新动态信息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网站开发流程</a:t>
            </a:r>
            <a:r>
              <a:rPr lang="en-US" altLang="zh-CN" dirty="0"/>
              <a:t>5-1</a:t>
            </a:r>
            <a:endParaRPr lang="zh-CN" altLang="en-US" dirty="0"/>
          </a:p>
        </p:txBody>
      </p:sp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437682" y="1100179"/>
            <a:ext cx="80645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20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、需求分析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）网站想实现什么目标？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）谁来访问？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）访问者需要什么？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）用多少时间，预算是多少，完成的质量？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  <a:buFont typeface="Wingdings" panose="05000000000000000000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）网站内容是什么？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5" name="AutoShape 46"/>
          <p:cNvSpPr>
            <a:spLocks noChangeArrowheads="1"/>
          </p:cNvSpPr>
          <p:nvPr/>
        </p:nvSpPr>
        <p:spPr bwMode="auto">
          <a:xfrm>
            <a:off x="3533308" y="3717967"/>
            <a:ext cx="3025775" cy="1328023"/>
          </a:xfrm>
          <a:prstGeom prst="wedgeRoundRectCallout">
            <a:avLst>
              <a:gd name="adj1" fmla="val -49162"/>
              <a:gd name="adj2" fmla="val 6676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、时刻记住：以客户需求为导向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、形成需求文档：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网站需求规划说明书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47"/>
          <p:cNvGrpSpPr/>
          <p:nvPr/>
        </p:nvGrpSpPr>
        <p:grpSpPr bwMode="auto">
          <a:xfrm>
            <a:off x="1704508" y="4222792"/>
            <a:ext cx="1828800" cy="2219325"/>
            <a:chOff x="2136" y="1389"/>
            <a:chExt cx="1152" cy="1398"/>
          </a:xfrm>
        </p:grpSpPr>
        <p:pic>
          <p:nvPicPr>
            <p:cNvPr id="7" name="Picture 48" descr="golde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" y="1389"/>
              <a:ext cx="1152" cy="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49"/>
            <p:cNvSpPr txBox="1">
              <a:spLocks noChangeArrowheads="1"/>
            </p:cNvSpPr>
            <p:nvPr/>
          </p:nvSpPr>
          <p:spPr bwMode="auto">
            <a:xfrm>
              <a:off x="2472" y="2263"/>
              <a:ext cx="5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zh-CN" altLang="en-US" sz="2400" b="1">
                  <a:solidFill>
                    <a:schemeClr val="bg1"/>
                  </a:solidFill>
                  <a:ea typeface="黑体" panose="02010609060101010101" pitchFamily="49" charset="-122"/>
                </a:rPr>
                <a:t>客户 </a:t>
              </a:r>
              <a:endParaRPr lang="zh-CN" altLang="en-US" sz="2400" b="1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9" name="Object 50"/>
          <p:cNvGraphicFramePr>
            <a:graphicFrameLocks noChangeAspect="1"/>
          </p:cNvGraphicFramePr>
          <p:nvPr/>
        </p:nvGraphicFramePr>
        <p:xfrm>
          <a:off x="5549433" y="5014955"/>
          <a:ext cx="1038225" cy="125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2" imgW="2476500" imgH="2984500" progId="Photoshop.Image.7">
                  <p:embed/>
                </p:oleObj>
              </mc:Choice>
              <mc:Fallback>
                <p:oleObj name="Image" r:id="rId2" imgW="2476500" imgH="2984500" progId="Photoshop.Image.7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9433" y="5014955"/>
                        <a:ext cx="1038225" cy="1252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52"/>
          <p:cNvSpPr>
            <a:spLocks noChangeArrowheads="1"/>
          </p:cNvSpPr>
          <p:nvPr/>
        </p:nvSpPr>
        <p:spPr bwMode="auto">
          <a:xfrm>
            <a:off x="3822233" y="5230855"/>
            <a:ext cx="1441450" cy="287337"/>
          </a:xfrm>
          <a:prstGeom prst="rightArrow">
            <a:avLst>
              <a:gd name="adj1" fmla="val 47056"/>
              <a:gd name="adj2" fmla="val 135912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AutoShape 54"/>
          <p:cNvSpPr>
            <a:spLocks noChangeArrowheads="1"/>
          </p:cNvSpPr>
          <p:nvPr/>
        </p:nvSpPr>
        <p:spPr bwMode="auto">
          <a:xfrm rot="10800000">
            <a:off x="3749208" y="5878555"/>
            <a:ext cx="1441450" cy="287337"/>
          </a:xfrm>
          <a:prstGeom prst="rightArrow">
            <a:avLst>
              <a:gd name="adj1" fmla="val 50000"/>
              <a:gd name="adj2" fmla="val 125415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80008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2" name="Picture 56" descr="my_file_021[20076511272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33" y="4006892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3</a:t>
            </a:r>
            <a:r>
              <a:rPr lang="zh-CN" altLang="en-US" dirty="0"/>
              <a:t>：参与或发布据点</a:t>
            </a:r>
            <a:r>
              <a:rPr lang="en-US" altLang="zh-CN" dirty="0"/>
              <a:t>3-2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30104" y="1054142"/>
            <a:ext cx="7931150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思路分析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地图用大图片展示效果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实现据点分类列表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&lt;span&gt;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定义特殊风格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难点提示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实现六人行据点页热门据点效果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3358891" y="6119855"/>
            <a:ext cx="5030788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完成时间：</a:t>
            </a:r>
            <a:r>
              <a:rPr lang="en-US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879" y="4654592"/>
            <a:ext cx="5753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792529" y="4233905"/>
            <a:ext cx="1225550" cy="408623"/>
          </a:xfrm>
          <a:prstGeom prst="wedgeRoundRectCallout">
            <a:avLst>
              <a:gd name="adj1" fmla="val -53111"/>
              <a:gd name="adj2" fmla="val 8203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换行实现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8397616" y="4367255"/>
            <a:ext cx="1225550" cy="715089"/>
          </a:xfrm>
          <a:prstGeom prst="wedgeRoundRectCallout">
            <a:avLst>
              <a:gd name="adj1" fmla="val -53111"/>
              <a:gd name="adj2" fmla="val 7654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1px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下边框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2282681" y="4233904"/>
            <a:ext cx="1428635" cy="408623"/>
          </a:xfrm>
          <a:prstGeom prst="wedgeRoundRectCallout">
            <a:avLst>
              <a:gd name="adj1" fmla="val -17227"/>
              <a:gd name="adj2" fmla="val 10538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外层设填充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3</a:t>
            </a:r>
            <a:r>
              <a:rPr lang="zh-CN" altLang="en-US" dirty="0"/>
              <a:t>：参与或发布据点</a:t>
            </a:r>
            <a:r>
              <a:rPr lang="en-US" altLang="zh-CN" dirty="0"/>
              <a:t>3-3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46051" y="1322948"/>
            <a:ext cx="7931150" cy="5111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分钟）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点击首页中导航条进入据点页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分钟）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2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热门据点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 bwMode="auto">
          <a:xfrm>
            <a:off x="3236726" y="4248710"/>
            <a:ext cx="4751387" cy="1898650"/>
            <a:chOff x="1338" y="2886"/>
            <a:chExt cx="2993" cy="775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338" y="3343"/>
              <a:ext cx="299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Font typeface="Wingdings" panose="05000000000000000000" pitchFamily="2" charset="2"/>
                <a:buChar char="n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互相验证完成的程序功能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spcBef>
                  <a:spcPct val="50000"/>
                </a:spcBef>
                <a:buFont typeface="Wingdings" panose="05000000000000000000" pitchFamily="2" charset="2"/>
                <a:buChar char="n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小组长检查本组完成情况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338" y="2886"/>
              <a:ext cx="2973" cy="41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C99FF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800080"/>
              </a:solidFill>
              <a:round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4</a:t>
            </a:r>
            <a:r>
              <a:rPr lang="zh-CN" altLang="en-US" dirty="0"/>
              <a:t>：注册会员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211" y="2867025"/>
            <a:ext cx="4025900" cy="27225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367211" y="1433512"/>
            <a:ext cx="7931150" cy="5248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制作会员注册页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难点提示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的布局结构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487148" y="2290762"/>
            <a:ext cx="1295400" cy="715089"/>
          </a:xfrm>
          <a:prstGeom prst="wedgeRoundRectCallout">
            <a:avLst>
              <a:gd name="adj1" fmla="val 6741"/>
              <a:gd name="adj2" fmla="val 10034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返回首页链接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039223" y="2578100"/>
            <a:ext cx="1225550" cy="408623"/>
          </a:xfrm>
          <a:prstGeom prst="wedgeRoundRectCallout">
            <a:avLst>
              <a:gd name="adj1" fmla="val 31606"/>
              <a:gd name="adj2" fmla="val 15796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标语实现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776073" y="3659187"/>
            <a:ext cx="1225550" cy="408623"/>
          </a:xfrm>
          <a:prstGeom prst="wedgeRoundRectCallout">
            <a:avLst>
              <a:gd name="adj1" fmla="val -64639"/>
              <a:gd name="adj2" fmla="val -1135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声明信息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7336211" y="5675312"/>
            <a:ext cx="1655762" cy="715089"/>
          </a:xfrm>
          <a:prstGeom prst="wedgeRoundRectCallout">
            <a:avLst>
              <a:gd name="adj1" fmla="val -43574"/>
              <a:gd name="adj2" fmla="val -6533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协议链接及提交按钮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8703048" y="4378325"/>
            <a:ext cx="1225550" cy="715089"/>
          </a:xfrm>
          <a:prstGeom prst="wedgeRoundRectCallout">
            <a:avLst>
              <a:gd name="adj1" fmla="val -70208"/>
              <a:gd name="adj2" fmla="val -24144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会员注册信息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1719636" y="5746750"/>
            <a:ext cx="5030787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完成时间：</a:t>
            </a:r>
            <a:r>
              <a:rPr lang="en-US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4</a:t>
            </a:r>
            <a:r>
              <a:rPr lang="zh-CN" altLang="en-US" dirty="0"/>
              <a:t>：注册会员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03282" y="1471613"/>
            <a:ext cx="7931150" cy="5111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分钟）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点击首页中导航条进入注册页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分钟）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2">
              <a:spcBef>
                <a:spcPts val="22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接收会员信息并提交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 bwMode="auto">
          <a:xfrm>
            <a:off x="2854232" y="4098278"/>
            <a:ext cx="5106987" cy="1950097"/>
            <a:chOff x="1114" y="2865"/>
            <a:chExt cx="3217" cy="796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338" y="3343"/>
              <a:ext cx="299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Font typeface="Wingdings" panose="05000000000000000000" pitchFamily="2" charset="2"/>
                <a:buChar char="n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互相验证完成的程序功能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spcBef>
                  <a:spcPct val="50000"/>
                </a:spcBef>
                <a:buFont typeface="Wingdings" panose="05000000000000000000" pitchFamily="2" charset="2"/>
                <a:buChar char="n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小组长检查本组完成情况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114" y="2865"/>
              <a:ext cx="2973" cy="41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C99FF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800080"/>
              </a:solidFill>
              <a:round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页面的兼容性测试</a:t>
            </a:r>
            <a:endParaRPr lang="zh-CN" alt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395756" y="5057868"/>
            <a:ext cx="5030788" cy="406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完成时间：</a:t>
            </a:r>
            <a:r>
              <a:rPr lang="en-US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397344" y="3329080"/>
            <a:ext cx="4751387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系统集成后，重新测试系统所有程序功能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测试出的缺陷记录在“常见问题列表中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修正缺陷后返测，并更新“常见问题列表中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3395756" y="2033680"/>
            <a:ext cx="4719638" cy="11588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800080"/>
            </a:solidFill>
            <a:rou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fr-FR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页面的兼容性测试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  <a:endParaRPr lang="zh-CN" altLang="en-US" dirty="0"/>
          </a:p>
        </p:txBody>
      </p:sp>
      <p:grpSp>
        <p:nvGrpSpPr>
          <p:cNvPr id="5" name="Group 7"/>
          <p:cNvGrpSpPr/>
          <p:nvPr/>
        </p:nvGrpSpPr>
        <p:grpSpPr bwMode="auto">
          <a:xfrm>
            <a:off x="2974696" y="2367150"/>
            <a:ext cx="6480175" cy="2608262"/>
            <a:chOff x="1247" y="1525"/>
            <a:chExt cx="4082" cy="1643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248" y="2355"/>
              <a:ext cx="4081" cy="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lnSpc>
                  <a:spcPct val="70000"/>
                </a:lnSpc>
                <a:spcBef>
                  <a:spcPct val="50000"/>
                </a:spcBef>
                <a:buFont typeface="Wingdings" panose="05000000000000000000" pitchFamily="2" charset="2"/>
                <a:buChar char="n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讲解要点：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7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完成情况、技能总结、经验分享、项目收获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70000"/>
                </a:lnSpc>
                <a:spcBef>
                  <a:spcPct val="50000"/>
                </a:spcBef>
                <a:buFont typeface="Wingdings" panose="05000000000000000000" pitchFamily="2" charset="2"/>
                <a:buChar char="n"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表达要求：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hangingPunct="1">
                <a:lnSpc>
                  <a:spcPct val="7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清晰流畅、有条理、重点突出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247" y="1525"/>
              <a:ext cx="2973" cy="7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C99FF"/>
                </a:gs>
                <a:gs pos="100000">
                  <a:srgbClr val="CC99FF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800080"/>
              </a:solidFill>
              <a:round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技能总结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896968" y="1409672"/>
            <a:ext cx="7408863" cy="4606752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74320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基本标签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74320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74320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常用属性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74320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页面布局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盒子模型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整体布局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局部布局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749430" y="1409672"/>
            <a:ext cx="4555936" cy="3853717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兼容性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74320">
              <a:spcBef>
                <a:spcPts val="2200"/>
              </a:spcBef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用户体验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辅助开发工具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网站开发流程</a:t>
            </a:r>
            <a:r>
              <a:rPr lang="en-US" altLang="zh-CN" dirty="0"/>
              <a:t>5-2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74560" y="1168110"/>
            <a:ext cx="80645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、伪界面设计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91" y="1651467"/>
            <a:ext cx="4321175" cy="423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54" y="1938804"/>
            <a:ext cx="4608512" cy="41116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16" y="2299167"/>
            <a:ext cx="5429250" cy="3925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22141" y="1097429"/>
            <a:ext cx="2449513" cy="715089"/>
          </a:xfrm>
          <a:prstGeom prst="wedgeRoundRectCallout">
            <a:avLst>
              <a:gd name="adj1" fmla="val -76764"/>
              <a:gd name="adj2" fmla="val 5688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美工做静态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，反复确认客户的需求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网站开发流程</a:t>
            </a:r>
            <a:r>
              <a:rPr lang="en-US" altLang="zh-CN" dirty="0"/>
              <a:t>5-3</a:t>
            </a:r>
            <a:endParaRPr lang="zh-CN" alt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42599" y="1069977"/>
            <a:ext cx="80645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、网站制作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92624" y="382215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zh-CN" altLang="en-US" sz="3600" b="1">
                <a:solidFill>
                  <a:schemeClr val="bg1"/>
                </a:solidFill>
                <a:ea typeface="黑体" panose="02010609060101010101" pitchFamily="49" charset="-122"/>
              </a:rPr>
              <a:t>网站开发流程</a:t>
            </a:r>
            <a:r>
              <a:rPr lang="en-US" altLang="zh-CN" sz="3600" b="1">
                <a:solidFill>
                  <a:schemeClr val="bg1"/>
                </a:solidFill>
                <a:ea typeface="黑体" panose="02010609060101010101" pitchFamily="49" charset="-122"/>
              </a:rPr>
              <a:t>5-3</a:t>
            </a:r>
            <a:r>
              <a:rPr lang="en-US" altLang="zh-CN" sz="360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endParaRPr lang="en-US" altLang="zh-CN" sz="36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74" y="1664915"/>
            <a:ext cx="5545138" cy="401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37" y="2025277"/>
            <a:ext cx="5761037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74" y="2457077"/>
            <a:ext cx="5472113" cy="396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902824" y="1099765"/>
            <a:ext cx="2881313" cy="1021556"/>
          </a:xfrm>
          <a:prstGeom prst="wedgeRoundRectCallout">
            <a:avLst>
              <a:gd name="adj1" fmla="val -72755"/>
              <a:gd name="adj2" fmla="val 5690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HTML+CSS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技术，根据美工效果图制作*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.html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gray">
          <a:xfrm>
            <a:off x="5175624" y="5697165"/>
            <a:ext cx="4538663" cy="693737"/>
          </a:xfrm>
          <a:prstGeom prst="wedgeRoundRectCallout">
            <a:avLst>
              <a:gd name="adj1" fmla="val -17648"/>
              <a:gd name="adj2" fmla="val 49773"/>
              <a:gd name="adj3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B563CF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可选用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Dreamweaver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辅助工具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网站开发流程</a:t>
            </a:r>
            <a:r>
              <a:rPr lang="en-US" altLang="zh-CN" dirty="0"/>
              <a:t>5-4</a:t>
            </a:r>
            <a:endParaRPr lang="zh-CN" alt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42599" y="1130674"/>
            <a:ext cx="80645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、测试网页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06071" y="395662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zh-CN" altLang="en-US" sz="3600" b="1">
                <a:solidFill>
                  <a:schemeClr val="bg1"/>
                </a:solidFill>
                <a:ea typeface="黑体" panose="02010609060101010101" pitchFamily="49" charset="-122"/>
              </a:rPr>
              <a:t>网站开发流程</a:t>
            </a:r>
            <a:r>
              <a:rPr lang="en-US" altLang="zh-CN" sz="3600" b="1">
                <a:solidFill>
                  <a:schemeClr val="bg1"/>
                </a:solidFill>
                <a:ea typeface="黑体" panose="02010609060101010101" pitchFamily="49" charset="-122"/>
              </a:rPr>
              <a:t>5-4</a:t>
            </a:r>
            <a:r>
              <a:rPr lang="en-US" altLang="zh-CN" sz="360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endParaRPr lang="en-US" altLang="zh-CN" sz="36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21" y="1576762"/>
            <a:ext cx="6100763" cy="442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471" y="2037137"/>
            <a:ext cx="6121400" cy="443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916271" y="1130674"/>
            <a:ext cx="3025775" cy="1328023"/>
          </a:xfrm>
          <a:prstGeom prst="wedgeRoundRectCallout">
            <a:avLst>
              <a:gd name="adj1" fmla="val -82005"/>
              <a:gd name="adj2" fmla="val 3988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、测试网页是否满足客户需求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、根据客户浏览器种类，测试浏览器的兼容性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21" y="1821237"/>
            <a:ext cx="75565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009" y="2902324"/>
            <a:ext cx="1368425" cy="10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网站开发流程</a:t>
            </a:r>
            <a:r>
              <a:rPr lang="en-US" altLang="zh-CN" dirty="0"/>
              <a:t>5-5</a:t>
            </a:r>
            <a:endParaRPr lang="zh-CN" altLang="en-US" dirty="0"/>
          </a:p>
        </p:txBody>
      </p:sp>
      <p:pic>
        <p:nvPicPr>
          <p:cNvPr id="3" name="Picture 2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391" y="4824319"/>
            <a:ext cx="4248150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42599" y="1162658"/>
            <a:ext cx="80645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、发布网站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58153" y="301532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zh-CN" altLang="en-US" sz="3600" b="1">
                <a:solidFill>
                  <a:schemeClr val="bg1"/>
                </a:solidFill>
                <a:ea typeface="黑体" panose="02010609060101010101" pitchFamily="49" charset="-122"/>
              </a:rPr>
              <a:t>网站开发流程</a:t>
            </a:r>
            <a:r>
              <a:rPr lang="en-US" altLang="zh-CN" sz="3600" b="1">
                <a:solidFill>
                  <a:schemeClr val="bg1"/>
                </a:solidFill>
                <a:ea typeface="黑体" panose="02010609060101010101" pitchFamily="49" charset="-122"/>
              </a:rPr>
              <a:t>5-5</a:t>
            </a:r>
            <a:r>
              <a:rPr lang="en-US" altLang="zh-CN" sz="360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endParaRPr lang="en-US" altLang="zh-CN" sz="36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960066" y="1943007"/>
            <a:ext cx="2233612" cy="1021556"/>
          </a:xfrm>
          <a:prstGeom prst="wedgeRoundRectCallout">
            <a:avLst>
              <a:gd name="adj1" fmla="val -31380"/>
              <a:gd name="adj2" fmla="val 10416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发布需要申请：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、网站空间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、域名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9"/>
          <p:cNvGrpSpPr/>
          <p:nvPr/>
        </p:nvGrpSpPr>
        <p:grpSpPr bwMode="auto">
          <a:xfrm>
            <a:off x="1583578" y="3166969"/>
            <a:ext cx="2087563" cy="1263650"/>
            <a:chOff x="204" y="2659"/>
            <a:chExt cx="1315" cy="796"/>
          </a:xfrm>
        </p:grpSpPr>
        <p:graphicFrame>
          <p:nvGraphicFramePr>
            <p:cNvPr id="8" name="Object 10"/>
            <p:cNvGraphicFramePr>
              <a:graphicFrameLocks noChangeAspect="1"/>
            </p:cNvGraphicFramePr>
            <p:nvPr/>
          </p:nvGraphicFramePr>
          <p:xfrm>
            <a:off x="204" y="2659"/>
            <a:ext cx="883" cy="7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2" name="Image" r:id="rId2" imgW="2616200" imgH="2667000" progId="Photoshop.Image.10">
                    <p:embed/>
                  </p:oleObj>
                </mc:Choice>
                <mc:Fallback>
                  <p:oleObj name="Image" r:id="rId2" imgW="2616200" imgH="2667000" progId="Photoshop.Image.10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2659"/>
                          <a:ext cx="883" cy="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11" descr="TowerCas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2704"/>
              <a:ext cx="544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12"/>
          <p:cNvGrpSpPr/>
          <p:nvPr/>
        </p:nvGrpSpPr>
        <p:grpSpPr bwMode="auto">
          <a:xfrm>
            <a:off x="4393453" y="3455894"/>
            <a:ext cx="2089150" cy="1008063"/>
            <a:chOff x="3451" y="1531"/>
            <a:chExt cx="1687" cy="1144"/>
          </a:xfrm>
        </p:grpSpPr>
        <p:graphicFrame>
          <p:nvGraphicFramePr>
            <p:cNvPr id="11" name="Object 13"/>
            <p:cNvGraphicFramePr>
              <a:graphicFrameLocks noChangeAspect="1"/>
            </p:cNvGraphicFramePr>
            <p:nvPr/>
          </p:nvGraphicFramePr>
          <p:xfrm>
            <a:off x="3451" y="1531"/>
            <a:ext cx="1687" cy="1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Image" r:id="rId5" imgW="2679700" imgH="1816100" progId="Photoshop.Image.10">
                    <p:embed/>
                  </p:oleObj>
                </mc:Choice>
                <mc:Fallback>
                  <p:oleObj name="Image" r:id="rId5" imgW="2679700" imgH="1816100" progId="Photoshop.Image.10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1" y="1531"/>
                          <a:ext cx="1687" cy="1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3648" y="1933"/>
              <a:ext cx="1230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b="1">
                  <a:ea typeface="宋体" panose="02010600030101010101" pitchFamily="2" charset="-122"/>
                </a:rPr>
                <a:t>Internet</a:t>
              </a:r>
              <a:endParaRPr lang="en-US" altLang="zh-CN" sz="2400" b="1"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Object 15"/>
          <p:cNvGraphicFramePr>
            <a:graphicFrameLocks noChangeAspect="1"/>
          </p:cNvGraphicFramePr>
          <p:nvPr/>
        </p:nvGraphicFramePr>
        <p:xfrm>
          <a:off x="7920878" y="2303369"/>
          <a:ext cx="12255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Image" r:id="rId7" imgW="1225550" imgH="1962785" progId="Photoshop.Image.7">
                  <p:embed/>
                </p:oleObj>
              </mc:Choice>
              <mc:Fallback>
                <p:oleObj name="Image" r:id="rId7" imgW="1225550" imgH="1962785" progId="Photoshop.Image.7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878" y="2303369"/>
                        <a:ext cx="12255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7704978" y="5184682"/>
          <a:ext cx="1657350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Image" r:id="rId9" imgW="2247900" imgH="1600200" progId="Photoshop.Image.7">
                  <p:embed/>
                </p:oleObj>
              </mc:Choice>
              <mc:Fallback>
                <p:oleObj name="Image" r:id="rId9" imgW="2247900" imgH="1600200" progId="Photoshop.Image.7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4978" y="5184682"/>
                        <a:ext cx="1657350" cy="142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7"/>
          <p:cNvGrpSpPr/>
          <p:nvPr/>
        </p:nvGrpSpPr>
        <p:grpSpPr bwMode="auto">
          <a:xfrm>
            <a:off x="5472953" y="5472019"/>
            <a:ext cx="1296988" cy="1079500"/>
            <a:chOff x="204" y="2659"/>
            <a:chExt cx="1315" cy="796"/>
          </a:xfrm>
        </p:grpSpPr>
        <p:graphicFrame>
          <p:nvGraphicFramePr>
            <p:cNvPr id="16" name="Object 18"/>
            <p:cNvGraphicFramePr>
              <a:graphicFrameLocks noChangeAspect="1"/>
            </p:cNvGraphicFramePr>
            <p:nvPr/>
          </p:nvGraphicFramePr>
          <p:xfrm>
            <a:off x="204" y="2659"/>
            <a:ext cx="883" cy="7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6" name="Image" r:id="rId11" imgW="2616200" imgH="2667000" progId="Photoshop.Image.10">
                    <p:embed/>
                  </p:oleObj>
                </mc:Choice>
                <mc:Fallback>
                  <p:oleObj name="Image" r:id="rId11" imgW="2616200" imgH="2667000" progId="Photoshop.Image.10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2659"/>
                          <a:ext cx="883" cy="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7" name="Picture 19" descr="TowerCase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2704"/>
              <a:ext cx="544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8" name="Object 20"/>
          <p:cNvGraphicFramePr>
            <a:graphicFrameLocks noChangeAspect="1"/>
          </p:cNvGraphicFramePr>
          <p:nvPr/>
        </p:nvGraphicFramePr>
        <p:xfrm>
          <a:off x="3385391" y="5400582"/>
          <a:ext cx="677862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Image" r:id="rId13" imgW="2070100" imgH="3289300" progId="Photoshop.Image.7">
                  <p:embed/>
                </p:oleObj>
              </mc:Choice>
              <mc:Fallback>
                <p:oleObj name="Image" r:id="rId13" imgW="2070100" imgH="3289300" progId="Photoshop.Image.7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5391" y="5400582"/>
                        <a:ext cx="677862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utoShape 21"/>
          <p:cNvSpPr>
            <a:spLocks noChangeArrowheads="1"/>
          </p:cNvSpPr>
          <p:nvPr/>
        </p:nvSpPr>
        <p:spPr bwMode="auto">
          <a:xfrm>
            <a:off x="3888628" y="3527332"/>
            <a:ext cx="3600450" cy="287337"/>
          </a:xfrm>
          <a:prstGeom prst="rightArrow">
            <a:avLst>
              <a:gd name="adj1" fmla="val 47056"/>
              <a:gd name="adj2" fmla="val 339481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80008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6985841" y="1466757"/>
            <a:ext cx="2770187" cy="715089"/>
          </a:xfrm>
          <a:prstGeom prst="wedgeRoundRectCallout">
            <a:avLst>
              <a:gd name="adj1" fmla="val -19741"/>
              <a:gd name="adj2" fmla="val 96454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6049216" y="4330607"/>
            <a:ext cx="3024187" cy="715089"/>
          </a:xfrm>
          <a:prstGeom prst="wedgeRoundRectCallout">
            <a:avLst>
              <a:gd name="adj1" fmla="val -71468"/>
              <a:gd name="adj2" fmla="val 46634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域名方便访问，例如：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http://www.sohu.com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创建站点</a:t>
            </a:r>
            <a:endParaRPr lang="zh-CN" altLang="en-US" dirty="0"/>
          </a:p>
        </p:txBody>
      </p:sp>
      <p:pic>
        <p:nvPicPr>
          <p:cNvPr id="3" name="Picture 2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316" y="1806935"/>
            <a:ext cx="25527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742599" y="1230672"/>
            <a:ext cx="8208963" cy="3455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Dreamweaver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创建站点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dirty="0"/>
          </a:p>
          <a:p>
            <a:pPr lvl="1"/>
            <a:endParaRPr lang="en-US" altLang="en-US" dirty="0"/>
          </a:p>
          <a:p>
            <a:endParaRPr lang="zh-CN" altLang="en-US" dirty="0"/>
          </a:p>
          <a:p>
            <a:pP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825078" y="597260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  <a:t>创建站点</a:t>
            </a:r>
            <a:b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</a:br>
            <a:endParaRPr lang="zh-CN" altLang="en-US" sz="3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6" name="AutoShape 211"/>
          <p:cNvSpPr>
            <a:spLocks noChangeArrowheads="1"/>
          </p:cNvSpPr>
          <p:nvPr/>
        </p:nvSpPr>
        <p:spPr bwMode="auto">
          <a:xfrm>
            <a:off x="6516141" y="1857735"/>
            <a:ext cx="2879725" cy="1328023"/>
          </a:xfrm>
          <a:prstGeom prst="wedgeRoundRectCallout">
            <a:avLst>
              <a:gd name="adj1" fmla="val -96361"/>
              <a:gd name="adj2" fmla="val 7946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、通用的文件夹命名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、文件、文件夹命名：小写、有语义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219"/>
          <p:cNvSpPr>
            <a:spLocks noChangeArrowheads="1"/>
          </p:cNvSpPr>
          <p:nvPr/>
        </p:nvSpPr>
        <p:spPr bwMode="auto">
          <a:xfrm>
            <a:off x="6660603" y="3680185"/>
            <a:ext cx="1655763" cy="715089"/>
          </a:xfrm>
          <a:prstGeom prst="wedgeRoundRectCallout">
            <a:avLst>
              <a:gd name="adj1" fmla="val -130634"/>
              <a:gd name="adj2" fmla="val 7951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中小型网站的目录结构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三种页面布局技术</a:t>
            </a:r>
            <a:endParaRPr lang="zh-CN" alt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42599" y="1302110"/>
            <a:ext cx="8208963" cy="3455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常用的三种页面布局技术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59859" y="597260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  <a:t>三种页面布局技术</a:t>
            </a:r>
            <a:br>
              <a:rPr lang="zh-CN" altLang="en-US" sz="3600" dirty="0">
                <a:solidFill>
                  <a:schemeClr val="bg1"/>
                </a:solidFill>
                <a:ea typeface="黑体" panose="02010609060101010101" pitchFamily="49" charset="-122"/>
              </a:rPr>
            </a:br>
            <a:endParaRPr lang="zh-CN" altLang="en-US" sz="3600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97" y="1914511"/>
            <a:ext cx="526732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13"/>
          <p:cNvSpPr>
            <a:spLocks noChangeArrowheads="1"/>
          </p:cNvSpPr>
          <p:nvPr/>
        </p:nvSpPr>
        <p:spPr bwMode="auto">
          <a:xfrm>
            <a:off x="6312834" y="1338248"/>
            <a:ext cx="3779838" cy="1634490"/>
          </a:xfrm>
          <a:prstGeom prst="wedgeRoundRectCallout">
            <a:avLst>
              <a:gd name="adj1" fmla="val -56764"/>
              <a:gd name="adj2" fmla="val 7958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框架布局：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、优点：简洁、多窗口查看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、缺点：分多文件保存，不利于搜索引擎搜索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、适用场合：论坛、社区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59" y="2058973"/>
            <a:ext cx="5040313" cy="424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8778596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6384272" y="1555736"/>
            <a:ext cx="3779837" cy="2553891"/>
          </a:xfrm>
          <a:prstGeom prst="wedgeRoundRectCallout">
            <a:avLst>
              <a:gd name="adj1" fmla="val -56764"/>
              <a:gd name="adj2" fmla="val 7958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表格布局：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、优点：设计简单、浏览器兼容性好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、缺点：表格嵌套导致结构冗余、整个表格下载完才开始显示数据，影响访问速度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、适用场合：不符合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W3C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，逐渐淡出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22" y="2203436"/>
            <a:ext cx="5905500" cy="425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7"/>
          <p:cNvSpPr>
            <a:spLocks noChangeArrowheads="1"/>
          </p:cNvSpPr>
          <p:nvPr/>
        </p:nvSpPr>
        <p:spPr bwMode="auto">
          <a:xfrm>
            <a:off x="6600172" y="1843073"/>
            <a:ext cx="3779837" cy="2247424"/>
          </a:xfrm>
          <a:prstGeom prst="wedgeRoundRectCallout">
            <a:avLst>
              <a:gd name="adj1" fmla="val -56764"/>
              <a:gd name="adj2" fmla="val 7958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DIV+CSS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布局：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、优点：符合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W3C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内容和结构分离的思想、层次结构简单、利用搜索引擎搜索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、缺点：布局稍微复杂、存在浏览器兼容问题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、适用场合：主流的布局方式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0" grpId="0" animBg="1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4627</Words>
  <Application>WPS 演示</Application>
  <PresentationFormat>宽屏</PresentationFormat>
  <Paragraphs>532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华文细黑</vt:lpstr>
      <vt:lpstr>黑体</vt:lpstr>
      <vt:lpstr>Arial Unicode MS</vt:lpstr>
      <vt:lpstr>等线 Light</vt:lpstr>
      <vt:lpstr>等线</vt:lpstr>
      <vt:lpstr>Calibri</vt:lpstr>
      <vt:lpstr>Office 主题​​</vt:lpstr>
      <vt:lpstr>Photoshop.Image.7</vt:lpstr>
      <vt:lpstr>Photoshop.Image.10</vt:lpstr>
      <vt:lpstr>Photoshop.Image.10</vt:lpstr>
      <vt:lpstr>Photoshop.Image.7</vt:lpstr>
      <vt:lpstr>Photoshop.Image.7</vt:lpstr>
      <vt:lpstr>Photoshop.Image.10</vt:lpstr>
      <vt:lpstr>Photoshop.Image.7</vt:lpstr>
      <vt:lpstr>PowerPoint 演示文稿</vt:lpstr>
      <vt:lpstr>训练的技能点</vt:lpstr>
      <vt:lpstr>网站开发流程5-1</vt:lpstr>
      <vt:lpstr>网站开发流程5-2</vt:lpstr>
      <vt:lpstr>网站开发流程5-3</vt:lpstr>
      <vt:lpstr>网站开发流程5-4</vt:lpstr>
      <vt:lpstr>网站开发流程5-5</vt:lpstr>
      <vt:lpstr>创建站点</vt:lpstr>
      <vt:lpstr>三种页面布局技术</vt:lpstr>
      <vt:lpstr>任务描述</vt:lpstr>
      <vt:lpstr>问题分析1：网站制作步骤</vt:lpstr>
      <vt:lpstr>问题分析2：实现页面的整体布局</vt:lpstr>
      <vt:lpstr>难点分析1：典型局部布局结构4-1 </vt:lpstr>
      <vt:lpstr>难点分析1：典型局部布局结构4-2 </vt:lpstr>
      <vt:lpstr>难点分析1：典型局部布局结构4-3 </vt:lpstr>
      <vt:lpstr>难点分析1：典型局部布局结构4-4 </vt:lpstr>
      <vt:lpstr>难点分析2：背景修饰技巧3-1 </vt:lpstr>
      <vt:lpstr>难点分析2：背景修饰技巧3-2</vt:lpstr>
      <vt:lpstr>难点分析2：背景修饰技巧3-3</vt:lpstr>
      <vt:lpstr>开发计划</vt:lpstr>
      <vt:lpstr>用例1：登录网站4-1</vt:lpstr>
      <vt:lpstr>用例1：登录网站4-2</vt:lpstr>
      <vt:lpstr>用例1：登录网站4-3</vt:lpstr>
      <vt:lpstr>用例1：登录网站4-4</vt:lpstr>
      <vt:lpstr>用例2：登录网站4-1</vt:lpstr>
      <vt:lpstr>用例2：登录网站4-2</vt:lpstr>
      <vt:lpstr>用例2：登录网站4-3</vt:lpstr>
      <vt:lpstr>用例2：登录网站4-4</vt:lpstr>
      <vt:lpstr>用例3：参与或发布据点3-1 </vt:lpstr>
      <vt:lpstr>用例3：参与或发布据点3-2</vt:lpstr>
      <vt:lpstr>用例3：参与或发布据点3-3</vt:lpstr>
      <vt:lpstr>用例4：注册会员2-1</vt:lpstr>
      <vt:lpstr>用例4：注册会员2-2</vt:lpstr>
      <vt:lpstr>页面的兼容性测试</vt:lpstr>
      <vt:lpstr>项目总结</vt:lpstr>
      <vt:lpstr>技能总结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tu xiao</dc:creator>
  <cp:lastModifiedBy>灰谷第6231棵白杨</cp:lastModifiedBy>
  <cp:revision>292</cp:revision>
  <dcterms:created xsi:type="dcterms:W3CDTF">2017-11-29T06:59:00Z</dcterms:created>
  <dcterms:modified xsi:type="dcterms:W3CDTF">2019-07-10T08:17:40Z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  <property fmtid="{D5CDD505-2E9C-101B-9397-08002B2CF9AE}" pid="3" name="KSORubyTemplateID">
    <vt:lpwstr>2</vt:lpwstr>
  </property>
</Properties>
</file>